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813" r:id="rId1"/>
  </p:sldMasterIdLst>
  <p:notesMasterIdLst>
    <p:notesMasterId r:id="rId15"/>
  </p:notesMasterIdLst>
  <p:handoutMasterIdLst>
    <p:handoutMasterId r:id="rId16"/>
  </p:handoutMasterIdLst>
  <p:sldIdLst>
    <p:sldId id="256" r:id="rId2"/>
    <p:sldId id="372" r:id="rId3"/>
    <p:sldId id="390" r:id="rId4"/>
    <p:sldId id="387" r:id="rId5"/>
    <p:sldId id="391" r:id="rId6"/>
    <p:sldId id="388" r:id="rId7"/>
    <p:sldId id="382" r:id="rId8"/>
    <p:sldId id="383" r:id="rId9"/>
    <p:sldId id="389" r:id="rId10"/>
    <p:sldId id="378" r:id="rId11"/>
    <p:sldId id="393" r:id="rId12"/>
    <p:sldId id="392" r:id="rId13"/>
    <p:sldId id="324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E97ADE9C-5877-47E8-BA5D-95AC501AE76A}">
          <p14:sldIdLst>
            <p14:sldId id="256"/>
          </p14:sldIdLst>
        </p14:section>
        <p14:section name="Untitled Section" id="{AE3C739F-A6A2-42DE-9647-C85A37C44171}">
          <p14:sldIdLst>
            <p14:sldId id="372"/>
            <p14:sldId id="390"/>
            <p14:sldId id="387"/>
            <p14:sldId id="391"/>
            <p14:sldId id="388"/>
            <p14:sldId id="382"/>
            <p14:sldId id="383"/>
            <p14:sldId id="389"/>
            <p14:sldId id="378"/>
            <p14:sldId id="393"/>
            <p14:sldId id="392"/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odd Mortensen" initials="TM" lastIdx="0" clrIdx="0">
    <p:extLst>
      <p:ext uri="{19B8F6BF-5375-455C-9EA6-DF929625EA0E}">
        <p15:presenceInfo xmlns:p15="http://schemas.microsoft.com/office/powerpoint/2012/main" userId="S-1-5-21-1232911522-313676428-439059366-113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554B7"/>
    <a:srgbClr val="3958C0"/>
    <a:srgbClr val="1A2859"/>
    <a:srgbClr val="293D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5268" autoAdjust="0"/>
  </p:normalViewPr>
  <p:slideViewPr>
    <p:cSldViewPr>
      <p:cViewPr varScale="1">
        <p:scale>
          <a:sx n="109" d="100"/>
          <a:sy n="109" d="100"/>
        </p:scale>
        <p:origin x="1272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1" d="100"/>
          <a:sy n="91" d="100"/>
        </p:scale>
        <p:origin x="3750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0AB847-226B-40FA-9570-7368CC31B25F}" type="datetimeFigureOut">
              <a:rPr lang="en-US" smtClean="0"/>
              <a:t>5/5/2022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159486-F9D5-458C-905B-FA6A2EAB48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9647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728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728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728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728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AAAAFA0-783B-43BE-B625-4DC58085BDC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43C3805C-48EB-4237-8579-D196AE54181E}" type="slidenum">
              <a:rPr lang="en-US" altLang="en-US" sz="1200"/>
              <a:pPr/>
              <a:t>1</a:t>
            </a:fld>
            <a:endParaRPr lang="en-US" altLang="en-US" sz="12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AAFA0-783B-43BE-B625-4DC58085BDCA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956559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AAFA0-783B-43BE-B625-4DC58085BDCA}" type="slidenum">
              <a:rPr lang="en-US" altLang="en-US" smtClean="0"/>
              <a:pPr/>
              <a:t>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64614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AAFA0-783B-43BE-B625-4DC58085BDCA}" type="slidenum">
              <a:rPr lang="en-US" altLang="en-US" smtClean="0"/>
              <a:pPr/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130120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AAAFA0-783B-43BE-B625-4DC58085BDCA}" type="slidenum">
              <a:rPr lang="en-US" altLang="en-US" smtClean="0"/>
              <a:pPr/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7909427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5/5/2022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6" name="Rectangle 41"/>
          <p:cNvSpPr>
            <a:spLocks noChangeArrowheads="1"/>
          </p:cNvSpPr>
          <p:nvPr userDrawn="1"/>
        </p:nvSpPr>
        <p:spPr bwMode="auto">
          <a:xfrm>
            <a:off x="7685088" y="3170238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16003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6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180287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89555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10795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550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78108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632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29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7898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6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1741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6787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8684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510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35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134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  <p:sldLayoutId id="2147483825" r:id="rId12"/>
    <p:sldLayoutId id="2147483826" r:id="rId13"/>
    <p:sldLayoutId id="2147483827" r:id="rId14"/>
    <p:sldLayoutId id="2147483828" r:id="rId15"/>
    <p:sldLayoutId id="21474838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llesd-ca.schoolloop.com/facilitydevelopment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479675"/>
            <a:ext cx="7624012" cy="2016125"/>
          </a:xfrm>
        </p:spPr>
        <p:txBody>
          <a:bodyPr/>
          <a:lstStyle/>
          <a:p>
            <a:pPr algn="ctr" eaLnBrk="1" hangingPunct="1"/>
            <a:br>
              <a:rPr lang="en-US" altLang="en-US" dirty="0">
                <a:solidFill>
                  <a:srgbClr val="1A2859"/>
                </a:solidFill>
              </a:rPr>
            </a:br>
            <a:br>
              <a:rPr lang="en-US" altLang="en-US" dirty="0">
                <a:solidFill>
                  <a:srgbClr val="1A2859"/>
                </a:solidFill>
              </a:rPr>
            </a:br>
            <a:br>
              <a:rPr lang="en-US" altLang="en-US" dirty="0">
                <a:solidFill>
                  <a:srgbClr val="1A2859"/>
                </a:solidFill>
              </a:rPr>
            </a:br>
            <a:br>
              <a:rPr lang="en-US" altLang="en-US" dirty="0">
                <a:solidFill>
                  <a:srgbClr val="1A2859"/>
                </a:solidFill>
              </a:rPr>
            </a:br>
            <a:br>
              <a:rPr lang="en-US" altLang="en-US" dirty="0">
                <a:solidFill>
                  <a:srgbClr val="1A2859"/>
                </a:solidFill>
              </a:rPr>
            </a:br>
            <a:br>
              <a:rPr lang="en-US" altLang="en-US" dirty="0">
                <a:solidFill>
                  <a:srgbClr val="1A2859"/>
                </a:solidFill>
              </a:rPr>
            </a:br>
            <a:br>
              <a:rPr lang="en-US" altLang="en-US" dirty="0">
                <a:solidFill>
                  <a:srgbClr val="1A2859"/>
                </a:solidFill>
              </a:rPr>
            </a:br>
            <a:r>
              <a:rPr lang="en-US" altLang="en-US" sz="3600" dirty="0">
                <a:solidFill>
                  <a:srgbClr val="1A28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Board Status Update</a:t>
            </a:r>
            <a:br>
              <a:rPr lang="en-US" altLang="en-US" dirty="0">
                <a:solidFill>
                  <a:srgbClr val="1A285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altLang="en-US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Las Lomitas Elementary School District</a:t>
            </a:r>
            <a:b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Measure R Bond Program</a:t>
            </a:r>
            <a:b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Project Status Update</a:t>
            </a:r>
            <a:b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4495800"/>
            <a:ext cx="5826719" cy="1096899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200" dirty="0">
                <a:latin typeface="Arial" panose="020B0604020202020204" pitchFamily="34" charset="0"/>
                <a:cs typeface="Arial" panose="020B0604020202020204" pitchFamily="34" charset="0"/>
              </a:rPr>
              <a:t>Presented By:</a:t>
            </a:r>
            <a:endParaRPr lang="en-US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2600" dirty="0">
                <a:solidFill>
                  <a:srgbClr val="293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Mike Wassermann, CPM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en-US" altLang="en-US" sz="1900" dirty="0">
                <a:solidFill>
                  <a:srgbClr val="293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May 11</a:t>
            </a:r>
            <a:r>
              <a:rPr lang="en-US" altLang="en-US" sz="1900" baseline="30000" dirty="0">
                <a:solidFill>
                  <a:srgbClr val="293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altLang="en-US" sz="1900" dirty="0">
                <a:solidFill>
                  <a:srgbClr val="293D8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2022</a:t>
            </a:r>
            <a:endParaRPr lang="en-US" altLang="en-US" sz="13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76" name="Rectangle 9"/>
          <p:cNvSpPr>
            <a:spLocks noChangeArrowheads="1"/>
          </p:cNvSpPr>
          <p:nvPr/>
        </p:nvSpPr>
        <p:spPr bwMode="auto">
          <a:xfrm>
            <a:off x="762000" y="2479675"/>
            <a:ext cx="184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6600" y="0"/>
            <a:ext cx="1419359" cy="141935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2A1D769-5CA6-4C04-8353-D725662E8A78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5230" y="5751830"/>
            <a:ext cx="1301115" cy="53594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343" y="762000"/>
            <a:ext cx="6347713" cy="1320800"/>
          </a:xfrm>
        </p:spPr>
        <p:txBody>
          <a:bodyPr/>
          <a:lstStyle/>
          <a:p>
            <a:r>
              <a:rPr lang="en-US" dirty="0"/>
              <a:t>What to Expect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7162800" cy="4648200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en-US" sz="1800" dirty="0"/>
              <a:t>The school sites are Educational facilities first and a construction site second.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There will be </a:t>
            </a:r>
            <a:r>
              <a:rPr lang="en-US" sz="1800" b="1" dirty="0"/>
              <a:t>NO</a:t>
            </a:r>
            <a:r>
              <a:rPr lang="en-US" sz="1800" dirty="0"/>
              <a:t> changes to the pick-up and drop off.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There will be </a:t>
            </a:r>
            <a:r>
              <a:rPr lang="en-US" sz="1800" b="1" dirty="0"/>
              <a:t>NO</a:t>
            </a:r>
            <a:r>
              <a:rPr lang="en-US" sz="1800" dirty="0"/>
              <a:t> changes to the site access.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There will be </a:t>
            </a:r>
            <a:r>
              <a:rPr lang="en-US" sz="1800" b="1" dirty="0"/>
              <a:t>NO</a:t>
            </a:r>
            <a:r>
              <a:rPr lang="en-US" sz="1800" dirty="0"/>
              <a:t> changes to the school schedules.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There will be </a:t>
            </a:r>
            <a:r>
              <a:rPr lang="en-US" sz="1800" b="1" dirty="0"/>
              <a:t>NO</a:t>
            </a:r>
            <a:r>
              <a:rPr lang="en-US" sz="1800" dirty="0"/>
              <a:t> impact to the school play fields.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There will be </a:t>
            </a:r>
            <a:r>
              <a:rPr lang="en-US" sz="1800" b="1" dirty="0"/>
              <a:t>NO</a:t>
            </a:r>
            <a:r>
              <a:rPr lang="en-US" sz="1800" dirty="0"/>
              <a:t> impact to the school hard courts.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First phase of classrooms already moved to </a:t>
            </a:r>
            <a:r>
              <a:rPr lang="en-US" sz="1800"/>
              <a:t>Interim Housing.</a:t>
            </a:r>
            <a:endParaRPr lang="en-US" sz="1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Each phase will be fenced off from the students.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All Contractors will be supervised by DOJ cleared staff.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Neighbors will be notified of upcoming work.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q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q"/>
            </a:pPr>
            <a:endParaRPr lang="en-US" sz="1800" dirty="0"/>
          </a:p>
          <a:p>
            <a:pPr marL="914400" lvl="2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669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2343" y="762000"/>
            <a:ext cx="6347713" cy="1320800"/>
          </a:xfrm>
        </p:spPr>
        <p:txBody>
          <a:bodyPr/>
          <a:lstStyle/>
          <a:p>
            <a:r>
              <a:rPr lang="en-US" dirty="0"/>
              <a:t>Website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133600"/>
            <a:ext cx="6553201" cy="4648200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The Facilities Development portion of the website has been updated to include all of the most current information.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/>
              <a:t>It includes information on budgets, schedules, project phasing and pick up/ drop off maps.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Simply click there directly with this link: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US" dirty="0">
                <a:hlinkClick r:id="rId2"/>
              </a:rPr>
              <a:t>https://llesd-ca.schoolloop.com/facilitydevelopment</a:t>
            </a:r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marL="914400" lvl="2" indent="0">
              <a:buNone/>
            </a:pPr>
            <a:r>
              <a:rPr lang="en-US" sz="1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110480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6347713" cy="1320800"/>
          </a:xfrm>
        </p:spPr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112" y="1295400"/>
            <a:ext cx="6553201" cy="4578838"/>
          </a:xfrm>
        </p:spPr>
        <p:txBody>
          <a:bodyPr>
            <a:noAutofit/>
          </a:bodyPr>
          <a:lstStyle/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Commence with construction on June 20</a:t>
            </a:r>
            <a:r>
              <a:rPr lang="en-US" sz="1800" baseline="30000" dirty="0"/>
              <a:t>th</a:t>
            </a:r>
            <a:r>
              <a:rPr lang="en-US" sz="1800" dirty="0"/>
              <a:t>.</a:t>
            </a:r>
          </a:p>
          <a:p>
            <a:pPr marL="457200" lvl="1" indent="0">
              <a:buNone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Monitor Change Orders and use of contingencies for first 2 phases.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800" dirty="0"/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800" dirty="0"/>
              <a:t>Start planning next projects based on estimate surplus contingencies: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/>
              <a:t>Develop estimate of remaining contingencies.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/>
              <a:t>Develop list of projects for District to prioritize.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/>
              <a:t>Work with Board sub-committee to prioritize.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1600" dirty="0"/>
              <a:t>Obtain Board approval of prioritized project list.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9448725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&amp; Answers?</a:t>
            </a:r>
          </a:p>
        </p:txBody>
      </p:sp>
      <p:pic>
        <p:nvPicPr>
          <p:cNvPr id="5" name="Picture 2" descr="Chapter 3 Q&amp;A | This or that questions, Question and answer ...">
            <a:extLst>
              <a:ext uri="{FF2B5EF4-FFF2-40B4-BE49-F238E27FC236}">
                <a16:creationId xmlns:a16="http://schemas.microsoft.com/office/drawing/2014/main" id="{A576EA26-68F0-4020-8629-802CCDF32AE3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596100"/>
            <a:ext cx="4364831" cy="442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9757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1" y="2082800"/>
            <a:ext cx="6781800" cy="3022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Budget Update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Schedule Update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Website Update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Next Steps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08427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 Entrada Budget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781800" cy="5181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At the April Board meeting, XL Construction’s Facility and Site leases were approved.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CPM updated budgets as follows: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La Entrada Modernization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Construction Budget = $20,195,761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“Soft Cost” Budget = $4,087,030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Construction Contingency = $1,023,979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Project Contingency = $399,250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b="1" dirty="0"/>
              <a:t>Total Project Budget = $25,706,020</a:t>
            </a:r>
          </a:p>
          <a:p>
            <a:pPr marL="914400" lvl="2" indent="0">
              <a:buNone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2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Las Lomitas Budget Update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0807" y="1901092"/>
            <a:ext cx="6781800" cy="37338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At the April Board meeting, XL Construction’s Facility and Site leases were approved.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CPM updated budgets as follows: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1800" dirty="0"/>
              <a:t>Las Lomitas Modernization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Construction Budget = $17,750,561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“Soft Cost” Budget = $3,127,344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Construction Contingency = $903,400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Project Contingency = $351,100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Total Project Budget = $22,132,405</a:t>
            </a:r>
          </a:p>
          <a:p>
            <a:pPr lvl="2">
              <a:buFont typeface="Wingdings" panose="05000000000000000000" pitchFamily="2" charset="2"/>
              <a:buChar char="q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82190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7162801" cy="762000"/>
          </a:xfrm>
        </p:spPr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Budget Update - Contingencies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371600"/>
            <a:ext cx="6781800" cy="518160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Budgeted La Entrada Contingencies = $1,423,228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 Contingencies Included in Lease = $1,657,315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LE Contingencies = $3,080,543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Budgeted Las Lomitas Contingencies = $1,254,500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LL Contingencies Included in Lease = $1,291,438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Total LL Contingencies = $2,545,938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TOTAL $5,626,481</a:t>
            </a:r>
          </a:p>
          <a:p>
            <a:pPr marL="0" indent="0">
              <a:buNone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2">
              <a:buFont typeface="Wingdings" panose="05000000000000000000" pitchFamily="2" charset="2"/>
              <a:buChar char="q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171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 Entrada Proposed Schedule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6347714" cy="4724400"/>
          </a:xfrm>
        </p:spPr>
        <p:txBody>
          <a:bodyPr>
            <a:normAutofit/>
          </a:bodyPr>
          <a:lstStyle/>
          <a:p>
            <a:r>
              <a:rPr lang="en-US" dirty="0"/>
              <a:t>Phase 1 (Underground Pathways): June 20, 2022 – August 19,  2022</a:t>
            </a:r>
          </a:p>
          <a:p>
            <a:r>
              <a:rPr lang="en-US" dirty="0"/>
              <a:t>Phase 2 (Wing 5): June 20, 2022 – November 10, 2022</a:t>
            </a:r>
          </a:p>
          <a:p>
            <a:r>
              <a:rPr lang="en-US" dirty="0"/>
              <a:t>Phase 3 (Wings 1 and 2): November 16, 2022 – March 12, 2023</a:t>
            </a:r>
          </a:p>
          <a:p>
            <a:r>
              <a:rPr lang="en-US" dirty="0"/>
              <a:t>Phase 4 (Wings 3 and 4): April 24, 2023 – September 19, 2023</a:t>
            </a:r>
          </a:p>
          <a:p>
            <a:r>
              <a:rPr lang="en-US" dirty="0"/>
              <a:t>Phase 5A (Admin and Jensen): June 20, 2023 – September 21, 2023</a:t>
            </a:r>
          </a:p>
          <a:p>
            <a:r>
              <a:rPr lang="en-US" dirty="0"/>
              <a:t>Phase 5B (Library and Gymnasium): June 20, 2023 – August 21, 2023</a:t>
            </a:r>
          </a:p>
          <a:p>
            <a:pPr lvl="1"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07032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76200"/>
            <a:ext cx="5029200" cy="457200"/>
          </a:xfrm>
        </p:spPr>
        <p:txBody>
          <a:bodyPr>
            <a:normAutofit/>
          </a:bodyPr>
          <a:lstStyle/>
          <a:p>
            <a:r>
              <a:rPr lang="en-US" sz="1800" dirty="0"/>
              <a:t>La Entrada Sample Phasing Plan and Schedule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02040"/>
            <a:ext cx="6496777" cy="6455960"/>
          </a:xfrm>
        </p:spPr>
      </p:pic>
    </p:spTree>
    <p:extLst>
      <p:ext uri="{BB962C8B-B14F-4D97-AF65-F5344CB8AC3E}">
        <p14:creationId xmlns:p14="http://schemas.microsoft.com/office/powerpoint/2010/main" val="27214763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88036"/>
            <a:ext cx="7086600" cy="1012163"/>
          </a:xfrm>
        </p:spPr>
        <p:txBody>
          <a:bodyPr>
            <a:noAutofit/>
          </a:bodyPr>
          <a:lstStyle/>
          <a:p>
            <a:r>
              <a:rPr lang="en-US" dirty="0"/>
              <a:t>Las Lomitas Proposed Schedule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A2CC82-A13F-4452-8E62-5372001456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Phase 1 (Wings 5, 6 and 7): June 21, 2022 – October 20, 2022</a:t>
            </a:r>
          </a:p>
          <a:p>
            <a:r>
              <a:rPr lang="en-US" dirty="0"/>
              <a:t>Phase 2 (Wings 1, 2 and 9): November 4, 2022 – March 8, 2023</a:t>
            </a:r>
          </a:p>
          <a:p>
            <a:r>
              <a:rPr lang="en-US" dirty="0"/>
              <a:t>Phase 3 (Wings 3, 4 and 8): April 14, 2023 – August 15, 2023</a:t>
            </a:r>
          </a:p>
          <a:p>
            <a:r>
              <a:rPr lang="en-US" dirty="0"/>
              <a:t>Phase 4 (Cano Hall, Library and 2 Story): June 21, 2023 – August 23, 2023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8421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6347713" cy="457200"/>
          </a:xfrm>
        </p:spPr>
        <p:txBody>
          <a:bodyPr>
            <a:normAutofit/>
          </a:bodyPr>
          <a:lstStyle/>
          <a:p>
            <a:r>
              <a:rPr lang="en-US" sz="1800" dirty="0"/>
              <a:t>Las Lomitas Sample Phasing Plan and Schedule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74" y="318362"/>
            <a:ext cx="6219825" cy="6530113"/>
          </a:xfrm>
        </p:spPr>
      </p:pic>
    </p:spTree>
    <p:extLst>
      <p:ext uri="{BB962C8B-B14F-4D97-AF65-F5344CB8AC3E}">
        <p14:creationId xmlns:p14="http://schemas.microsoft.com/office/powerpoint/2010/main" val="1397504491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5828</TotalTime>
  <Words>641</Words>
  <Application>Microsoft Office PowerPoint</Application>
  <PresentationFormat>On-screen Show (4:3)</PresentationFormat>
  <Paragraphs>91</Paragraphs>
  <Slides>13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ＭＳ Ｐゴシック</vt:lpstr>
      <vt:lpstr>Arial</vt:lpstr>
      <vt:lpstr>Calibri</vt:lpstr>
      <vt:lpstr>Trebuchet MS</vt:lpstr>
      <vt:lpstr>Wingdings</vt:lpstr>
      <vt:lpstr>Wingdings 3</vt:lpstr>
      <vt:lpstr>Facet</vt:lpstr>
      <vt:lpstr>       Board Status Update  Las Lomitas Elementary School District Measure R Bond Program Project Status Update </vt:lpstr>
      <vt:lpstr>AGENDA</vt:lpstr>
      <vt:lpstr>La Entrada Budget Update</vt:lpstr>
      <vt:lpstr>Las Lomitas Budget Update</vt:lpstr>
      <vt:lpstr>Budget Update - Contingencies</vt:lpstr>
      <vt:lpstr>La Entrada Proposed Schedule</vt:lpstr>
      <vt:lpstr>La Entrada Sample Phasing Plan and Schedule</vt:lpstr>
      <vt:lpstr>Las Lomitas Proposed Schedule</vt:lpstr>
      <vt:lpstr>Las Lomitas Sample Phasing Plan and Schedule</vt:lpstr>
      <vt:lpstr>What to Expect</vt:lpstr>
      <vt:lpstr>Website Update</vt:lpstr>
      <vt:lpstr>Next Steps</vt:lpstr>
      <vt:lpstr>Questions &amp; Answers?</vt:lpstr>
    </vt:vector>
  </TitlesOfParts>
  <Company>StevenM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CPM Academy:  Project Scoping</dc:title>
  <dc:creator>StevenM</dc:creator>
  <cp:lastModifiedBy>Mike Wasserrmann</cp:lastModifiedBy>
  <cp:revision>448</cp:revision>
  <cp:lastPrinted>2009-02-27T20:51:58Z</cp:lastPrinted>
  <dcterms:created xsi:type="dcterms:W3CDTF">2009-01-17T00:01:32Z</dcterms:created>
  <dcterms:modified xsi:type="dcterms:W3CDTF">2022-05-05T15:34:50Z</dcterms:modified>
</cp:coreProperties>
</file>